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2E8059-7D86-08D8-2B41-D490348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B2F88A-D061-BAF1-517C-96672DC8F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1413B5-35E0-1DC0-0FC7-5BE41C4B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572B-A4F6-4514-8078-B1C59CCB7625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383C76-5BA7-7865-5142-EBC452DC2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4E12DA-9336-693C-219F-9FEB4505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AC19-D0F5-49EC-BC54-A30FC8E4E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16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51C721-278E-FA42-81C5-F030CEF06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B449CB-7A28-BDBF-48B4-38A591686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284F77-DE5D-D51D-30BB-1211ED774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572B-A4F6-4514-8078-B1C59CCB7625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8A26C7-FCE7-E5C1-C94C-96453BBF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A6285A-12FA-8D73-E094-9E40F1E3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AC19-D0F5-49EC-BC54-A30FC8E4E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82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6732D1-513A-98E7-C27D-4ABEB123C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EAAD5B-5EBD-9391-1ABC-29432FC8C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66071A-FAF3-68A9-316E-7489B3F3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572B-A4F6-4514-8078-B1C59CCB7625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A6337A-5C63-1373-93A8-7036F7A76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41EC07-21FC-BB43-A8D3-1A5C421C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AC19-D0F5-49EC-BC54-A30FC8E4E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96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507F4-8117-598E-292B-D1278E3F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5D9654-E435-7153-BE6B-3371457D7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BEEE68-64A3-D427-086A-2E9D2A8C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572B-A4F6-4514-8078-B1C59CCB7625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80419E-FED2-E662-7226-26C3EFF8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32B3B4-4D0A-6E12-F881-C6269599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AC19-D0F5-49EC-BC54-A30FC8E4E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73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A46E67-3D24-D4CB-1B62-90795D4A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3D7299-3877-100C-764F-17878D373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D4FB3-867F-5C75-A0A7-162DF7D2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572B-A4F6-4514-8078-B1C59CCB7625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3372FC-D004-A344-EDEC-AB3AEE666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1E83E1-CA6C-37D5-4776-950B69A3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AC19-D0F5-49EC-BC54-A30FC8E4E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91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520DA-6810-E3D6-4FAF-7B8836B77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0EB9C0-374E-0605-0EC8-7D9E2DAED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C302C4-0200-0718-E1EC-414C7708D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577F01-882D-2281-3E58-5E726C92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572B-A4F6-4514-8078-B1C59CCB7625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19ACE9-17BA-6702-940F-69B02B85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C3D3F-4079-0268-EE1E-8236055C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AC19-D0F5-49EC-BC54-A30FC8E4E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86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9C086A-1FAB-736F-3FA4-03EAC770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F67ED4-43D4-7860-2D5C-B30154EB2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617DDE-5E58-066B-70FD-F7F825388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470020-A39D-EE79-A0E5-9FC133241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03899EC-FEC7-CFCD-0D90-C38C6B79F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B0277C-7A07-DC30-B294-61C40420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572B-A4F6-4514-8078-B1C59CCB7625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D89EE81-061F-5E9B-00D0-469030A5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C30C822-4ACD-D363-E760-B6D2FD04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AC19-D0F5-49EC-BC54-A30FC8E4E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71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0ACD00-EA25-0B8B-C7E3-171F09C8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EE50AC-A75E-E57B-8B38-28822AF0A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572B-A4F6-4514-8078-B1C59CCB7625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E23EC6-5616-A72B-DEB0-A315FFD2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860AE4-3F7F-A975-8095-B42CA10D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AC19-D0F5-49EC-BC54-A30FC8E4E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78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2E3A0AC-B2A7-E273-407D-5F3C5880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572B-A4F6-4514-8078-B1C59CCB7625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88ECD2-F8F1-8DC7-2EA4-EAE9C3FDB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455B65-88C2-DA1C-EC9B-0F9ED1C1F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AC19-D0F5-49EC-BC54-A30FC8E4E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00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68A949-626A-B344-C92F-F0BE4A2A0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CD1F52-CEF4-A96E-C78E-965F79EEE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EE95D6-CD0F-B1EF-2718-60C233FA8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C801F7-E7EF-F089-2CBC-F3FDDCB5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572B-A4F6-4514-8078-B1C59CCB7625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AFBF4F-3BF1-C64A-A23D-9B6EE44D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EA1944-D051-7F3A-B406-5FEA65A2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AC19-D0F5-49EC-BC54-A30FC8E4E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23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DEF93-9276-9947-3B05-8951C773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F0D57FC-D081-18F9-849A-BC53341710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69ECDF-EDF6-EFFC-EC34-603935E8D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119CD9-41E5-6393-D143-DF2F3352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572B-A4F6-4514-8078-B1C59CCB7625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6B5CB6-1B22-A383-5483-839F63DB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E403A4-6EFB-09E6-9657-30B39446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AC19-D0F5-49EC-BC54-A30FC8E4E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52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F3CB45D-21FE-C627-C99C-6B62D300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D31376-0443-99DF-2D34-E41CF0805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52E21E-E06E-0510-CC86-15DA0C033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E9572B-A4F6-4514-8078-B1C59CCB7625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B96FA5-E8D5-441F-F6E6-F2CBD964D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3B99D3-13F6-A797-04B3-EFAF6843A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21AC19-D0F5-49EC-BC54-A30FC8E4E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51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grenouille, amphibien, Rainette, crapaud&#10;&#10;Le contenu généré par l’IA peut être incorrect.">
            <a:extLst>
              <a:ext uri="{FF2B5EF4-FFF2-40B4-BE49-F238E27FC236}">
                <a16:creationId xmlns:a16="http://schemas.microsoft.com/office/drawing/2014/main" id="{6A8657B2-6104-37F1-9735-5D94BAB7E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" t="6640" r="22008" b="49325"/>
          <a:stretch>
            <a:fillRect/>
          </a:stretch>
        </p:blipFill>
        <p:spPr>
          <a:xfrm>
            <a:off x="3504471" y="1901363"/>
            <a:ext cx="3230983" cy="2766482"/>
          </a:xfrm>
          <a:prstGeom prst="rect">
            <a:avLst/>
          </a:prstGeom>
        </p:spPr>
      </p:pic>
      <p:pic>
        <p:nvPicPr>
          <p:cNvPr id="13" name="Image 12" descr="Une image contenant grenouille, amphibien, Rainette, dessin&#10;&#10;Le contenu généré par l’IA peut être incorrect.">
            <a:extLst>
              <a:ext uri="{FF2B5EF4-FFF2-40B4-BE49-F238E27FC236}">
                <a16:creationId xmlns:a16="http://schemas.microsoft.com/office/drawing/2014/main" id="{A9258764-0FB5-4F8A-ED5D-17F28C69B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15495" r="50071" b="52072"/>
          <a:stretch>
            <a:fillRect/>
          </a:stretch>
        </p:blipFill>
        <p:spPr>
          <a:xfrm>
            <a:off x="6671590" y="1684967"/>
            <a:ext cx="3010069" cy="2880196"/>
          </a:xfrm>
          <a:prstGeom prst="rect">
            <a:avLst/>
          </a:prstGeom>
        </p:spPr>
      </p:pic>
      <p:pic>
        <p:nvPicPr>
          <p:cNvPr id="15" name="Image 14" descr="Une image contenant grenouille, amphibien, Rainette, crapaud&#10;&#10;Le contenu généré par l’IA peut être incorrect.">
            <a:extLst>
              <a:ext uri="{FF2B5EF4-FFF2-40B4-BE49-F238E27FC236}">
                <a16:creationId xmlns:a16="http://schemas.microsoft.com/office/drawing/2014/main" id="{BD335B06-64F1-B816-1C62-1A18B0574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7" r="16311" b="33241"/>
          <a:stretch>
            <a:fillRect/>
          </a:stretch>
        </p:blipFill>
        <p:spPr>
          <a:xfrm>
            <a:off x="0" y="1741824"/>
            <a:ext cx="3297726" cy="2766482"/>
          </a:xfrm>
          <a:prstGeom prst="rect">
            <a:avLst/>
          </a:prstGeom>
        </p:spPr>
      </p:pic>
      <p:pic>
        <p:nvPicPr>
          <p:cNvPr id="16" name="Image 15" descr="Une image contenant grenouille, amphibien, Rainette, crapaud&#10;&#10;Le contenu généré par l’IA peut être incorrect.">
            <a:extLst>
              <a:ext uri="{FF2B5EF4-FFF2-40B4-BE49-F238E27FC236}">
                <a16:creationId xmlns:a16="http://schemas.microsoft.com/office/drawing/2014/main" id="{073408F0-10E9-55D8-6E48-62F39251B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6" t="57155" r="26628" b="12807"/>
          <a:stretch>
            <a:fillRect/>
          </a:stretch>
        </p:blipFill>
        <p:spPr>
          <a:xfrm>
            <a:off x="9999406" y="2660805"/>
            <a:ext cx="1304989" cy="1175490"/>
          </a:xfrm>
          <a:prstGeom prst="rect">
            <a:avLst/>
          </a:prstGeom>
        </p:spPr>
      </p:pic>
      <p:pic>
        <p:nvPicPr>
          <p:cNvPr id="17" name="Image 16" descr="Une image contenant grenouille, amphibien, Rainette, crapaud&#10;&#10;Le contenu généré par l’IA peut être incorrect.">
            <a:extLst>
              <a:ext uri="{FF2B5EF4-FFF2-40B4-BE49-F238E27FC236}">
                <a16:creationId xmlns:a16="http://schemas.microsoft.com/office/drawing/2014/main" id="{714D5529-29F2-5128-55D9-BBD9C01B2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2" t="68444" r="32292"/>
          <a:stretch>
            <a:fillRect/>
          </a:stretch>
        </p:blipFill>
        <p:spPr>
          <a:xfrm>
            <a:off x="9524464" y="4957377"/>
            <a:ext cx="1915351" cy="1514823"/>
          </a:xfrm>
          <a:prstGeom prst="rect">
            <a:avLst/>
          </a:prstGeom>
        </p:spPr>
      </p:pic>
      <p:pic>
        <p:nvPicPr>
          <p:cNvPr id="18" name="Image 17" descr="Une image contenant grenouille, amphibien, Rainette, crapaud&#10;&#10;Le contenu généré par l’IA peut être incorrect.">
            <a:extLst>
              <a:ext uri="{FF2B5EF4-FFF2-40B4-BE49-F238E27FC236}">
                <a16:creationId xmlns:a16="http://schemas.microsoft.com/office/drawing/2014/main" id="{93472569-0971-4B53-EF56-E04636563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6" t="57155" r="26628" b="12807"/>
          <a:stretch>
            <a:fillRect/>
          </a:stretch>
        </p:blipFill>
        <p:spPr>
          <a:xfrm>
            <a:off x="4198974" y="4952841"/>
            <a:ext cx="1304989" cy="1175490"/>
          </a:xfrm>
          <a:prstGeom prst="rect">
            <a:avLst/>
          </a:prstGeom>
        </p:spPr>
      </p:pic>
      <p:pic>
        <p:nvPicPr>
          <p:cNvPr id="20" name="Image 19" descr="Une image contenant habits, slips, Sous-vêtement, sous-vêtements&#10;&#10;Le contenu généré par l’IA peut être incorrect.">
            <a:extLst>
              <a:ext uri="{FF2B5EF4-FFF2-40B4-BE49-F238E27FC236}">
                <a16:creationId xmlns:a16="http://schemas.microsoft.com/office/drawing/2014/main" id="{D557143A-25F4-682C-9665-988C4BB2D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949" y="805837"/>
            <a:ext cx="1304989" cy="84995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C79AF6B-495C-0F34-A348-25BB1954C235}"/>
              </a:ext>
            </a:extLst>
          </p:cNvPr>
          <p:cNvSpPr txBox="1"/>
          <p:nvPr/>
        </p:nvSpPr>
        <p:spPr>
          <a:xfrm>
            <a:off x="193062" y="818494"/>
            <a:ext cx="2655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Accouplement d’une grenouille femelle et d’une grenouille mâle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2281B84-5D50-85A7-ECFA-529EE7593ADC}"/>
              </a:ext>
            </a:extLst>
          </p:cNvPr>
          <p:cNvSpPr txBox="1"/>
          <p:nvPr/>
        </p:nvSpPr>
        <p:spPr>
          <a:xfrm>
            <a:off x="3447768" y="541495"/>
            <a:ext cx="2655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Accouplement d’une grenouille femelle et d’une grenouille mâle équipé d’un caleçon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DB4CDC8-2CD0-F11F-3AD4-DA359547A0BD}"/>
              </a:ext>
            </a:extLst>
          </p:cNvPr>
          <p:cNvSpPr txBox="1"/>
          <p:nvPr/>
        </p:nvSpPr>
        <p:spPr>
          <a:xfrm>
            <a:off x="7272923" y="4234002"/>
            <a:ext cx="2408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Ovules libérés par une grenouille femelle</a:t>
            </a:r>
          </a:p>
        </p:txBody>
      </p:sp>
      <p:pic>
        <p:nvPicPr>
          <p:cNvPr id="24" name="Image 23" descr="Une image contenant grenouille, amphibien, Rainette, crapaud&#10;&#10;Le contenu généré par l’IA peut être incorrect.">
            <a:extLst>
              <a:ext uri="{FF2B5EF4-FFF2-40B4-BE49-F238E27FC236}">
                <a16:creationId xmlns:a16="http://schemas.microsoft.com/office/drawing/2014/main" id="{6C5B9013-8D90-C54B-47D4-41D192501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2" t="68444" r="32292"/>
          <a:stretch>
            <a:fillRect/>
          </a:stretch>
        </p:blipFill>
        <p:spPr>
          <a:xfrm>
            <a:off x="691187" y="4952841"/>
            <a:ext cx="1915351" cy="1514823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EBB7F30B-40C1-4851-C180-050DF156AB7F}"/>
              </a:ext>
            </a:extLst>
          </p:cNvPr>
          <p:cNvSpPr txBox="1"/>
          <p:nvPr/>
        </p:nvSpPr>
        <p:spPr>
          <a:xfrm>
            <a:off x="8038529" y="846705"/>
            <a:ext cx="2655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Liquide contenu dans le caleçon d’un mâle ayant essayé de s’accoupler = sperme</a:t>
            </a:r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6FCA3142-84C4-5807-4FB4-A3F1ED7BDB3F}"/>
              </a:ext>
            </a:extLst>
          </p:cNvPr>
          <p:cNvSpPr/>
          <p:nvPr/>
        </p:nvSpPr>
        <p:spPr>
          <a:xfrm rot="5400000">
            <a:off x="1279678" y="4391104"/>
            <a:ext cx="632439" cy="344963"/>
          </a:xfrm>
          <a:prstGeom prst="rightArrow">
            <a:avLst>
              <a:gd name="adj1" fmla="val 50000"/>
              <a:gd name="adj2" fmla="val 484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0BABD4DE-5190-6E65-909F-9F77AF029126}"/>
              </a:ext>
            </a:extLst>
          </p:cNvPr>
          <p:cNvSpPr/>
          <p:nvPr/>
        </p:nvSpPr>
        <p:spPr>
          <a:xfrm rot="5400000">
            <a:off x="4420831" y="4372672"/>
            <a:ext cx="632439" cy="344963"/>
          </a:xfrm>
          <a:prstGeom prst="rightArrow">
            <a:avLst>
              <a:gd name="adj1" fmla="val 50000"/>
              <a:gd name="adj2" fmla="val 484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A78AF0CE-292C-FEEB-88B0-7010CD6FB485}"/>
              </a:ext>
            </a:extLst>
          </p:cNvPr>
          <p:cNvSpPr/>
          <p:nvPr/>
        </p:nvSpPr>
        <p:spPr>
          <a:xfrm rot="5400000">
            <a:off x="10165919" y="4387636"/>
            <a:ext cx="632439" cy="344963"/>
          </a:xfrm>
          <a:prstGeom prst="rightArrow">
            <a:avLst>
              <a:gd name="adj1" fmla="val 50000"/>
              <a:gd name="adj2" fmla="val 484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FB3A702-B8BD-8CD7-C5F3-33CE02CE4FA1}"/>
              </a:ext>
            </a:extLst>
          </p:cNvPr>
          <p:cNvSpPr txBox="1"/>
          <p:nvPr/>
        </p:nvSpPr>
        <p:spPr>
          <a:xfrm>
            <a:off x="439746" y="6356034"/>
            <a:ext cx="240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Formation de têtards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3CFE59A-ABF0-C21A-CDDA-8E6292AADD9A}"/>
              </a:ext>
            </a:extLst>
          </p:cNvPr>
          <p:cNvSpPr txBox="1"/>
          <p:nvPr/>
        </p:nvSpPr>
        <p:spPr>
          <a:xfrm>
            <a:off x="3616400" y="6172055"/>
            <a:ext cx="2408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Ponte d’ovules sans formation de têtards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F5CE0F8-476E-66DB-458F-AA788661B863}"/>
              </a:ext>
            </a:extLst>
          </p:cNvPr>
          <p:cNvSpPr txBox="1"/>
          <p:nvPr/>
        </p:nvSpPr>
        <p:spPr>
          <a:xfrm>
            <a:off x="9277771" y="6310554"/>
            <a:ext cx="240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Formation de têtards</a:t>
            </a:r>
          </a:p>
        </p:txBody>
      </p:sp>
      <p:cxnSp>
        <p:nvCxnSpPr>
          <p:cNvPr id="34" name="Connecteur : en arc 33">
            <a:extLst>
              <a:ext uri="{FF2B5EF4-FFF2-40B4-BE49-F238E27FC236}">
                <a16:creationId xmlns:a16="http://schemas.microsoft.com/office/drawing/2014/main" id="{2FD1411C-29CA-0974-8771-51D271D0928C}"/>
              </a:ext>
            </a:extLst>
          </p:cNvPr>
          <p:cNvCxnSpPr>
            <a:cxnSpLocks/>
          </p:cNvCxnSpPr>
          <p:nvPr/>
        </p:nvCxnSpPr>
        <p:spPr>
          <a:xfrm flipV="1">
            <a:off x="9183329" y="3477255"/>
            <a:ext cx="816077" cy="77011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cteur : en arc 41">
            <a:extLst>
              <a:ext uri="{FF2B5EF4-FFF2-40B4-BE49-F238E27FC236}">
                <a16:creationId xmlns:a16="http://schemas.microsoft.com/office/drawing/2014/main" id="{AD0C20C6-3343-9ADF-7548-BAE43C78BDBB}"/>
              </a:ext>
            </a:extLst>
          </p:cNvPr>
          <p:cNvCxnSpPr>
            <a:cxnSpLocks/>
          </p:cNvCxnSpPr>
          <p:nvPr/>
        </p:nvCxnSpPr>
        <p:spPr>
          <a:xfrm rot="5400000">
            <a:off x="10123263" y="1836630"/>
            <a:ext cx="1267409" cy="549655"/>
          </a:xfrm>
          <a:prstGeom prst="curvedConnector3">
            <a:avLst>
              <a:gd name="adj1" fmla="val 34485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9189428B-2988-431F-4BA8-2B0439F245FB}"/>
              </a:ext>
            </a:extLst>
          </p:cNvPr>
          <p:cNvSpPr txBox="1"/>
          <p:nvPr/>
        </p:nvSpPr>
        <p:spPr>
          <a:xfrm>
            <a:off x="589549" y="172163"/>
            <a:ext cx="16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Expérience 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5C1E7C-C554-08D9-ECD8-D814F45DE9F7}"/>
              </a:ext>
            </a:extLst>
          </p:cNvPr>
          <p:cNvSpPr txBox="1"/>
          <p:nvPr/>
        </p:nvSpPr>
        <p:spPr>
          <a:xfrm>
            <a:off x="8443904" y="176693"/>
            <a:ext cx="16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Expérience 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53ED04-1A9C-6B47-743D-3569FEE476F8}"/>
              </a:ext>
            </a:extLst>
          </p:cNvPr>
          <p:cNvSpPr txBox="1"/>
          <p:nvPr/>
        </p:nvSpPr>
        <p:spPr>
          <a:xfrm>
            <a:off x="3730702" y="150301"/>
            <a:ext cx="16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Expérience 2</a:t>
            </a:r>
          </a:p>
        </p:txBody>
      </p:sp>
    </p:spTree>
    <p:extLst>
      <p:ext uri="{BB962C8B-B14F-4D97-AF65-F5344CB8AC3E}">
        <p14:creationId xmlns:p14="http://schemas.microsoft.com/office/powerpoint/2010/main" val="352771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 90" descr="Une image contenant cercle, intérieur, vaisselle&#10;&#10;Le contenu généré par l’IA peut être incorrect.">
            <a:extLst>
              <a:ext uri="{FF2B5EF4-FFF2-40B4-BE49-F238E27FC236}">
                <a16:creationId xmlns:a16="http://schemas.microsoft.com/office/drawing/2014/main" id="{71728070-5B2C-80F6-11E5-8BE82986B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" y="1659939"/>
            <a:ext cx="2768825" cy="2224685"/>
          </a:xfrm>
          <a:prstGeom prst="rect">
            <a:avLst/>
          </a:prstGeom>
        </p:spPr>
      </p:pic>
      <p:pic>
        <p:nvPicPr>
          <p:cNvPr id="81" name="Image 80" descr="Une image contenant cercle, intérieur&#10;&#10;Le contenu généré par l’IA peut être incorrect.">
            <a:extLst>
              <a:ext uri="{FF2B5EF4-FFF2-40B4-BE49-F238E27FC236}">
                <a16:creationId xmlns:a16="http://schemas.microsoft.com/office/drawing/2014/main" id="{AA5E9CAD-FE83-0B19-2964-73FED8684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66" y="1774269"/>
            <a:ext cx="2859649" cy="1864633"/>
          </a:xfrm>
          <a:prstGeom prst="rect">
            <a:avLst/>
          </a:prstGeom>
        </p:spPr>
      </p:pic>
      <p:pic>
        <p:nvPicPr>
          <p:cNvPr id="78" name="Image 77" descr="Une image contenant intérieur&#10;&#10;Le contenu généré par l’IA peut être incorrect.">
            <a:extLst>
              <a:ext uri="{FF2B5EF4-FFF2-40B4-BE49-F238E27FC236}">
                <a16:creationId xmlns:a16="http://schemas.microsoft.com/office/drawing/2014/main" id="{CC7C8FA0-6F12-A964-62ED-976AC8B4F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67" y="-20562"/>
            <a:ext cx="1721153" cy="1752352"/>
          </a:xfrm>
          <a:prstGeom prst="rect">
            <a:avLst/>
          </a:prstGeom>
        </p:spPr>
      </p:pic>
      <p:pic>
        <p:nvPicPr>
          <p:cNvPr id="76" name="Image 75" descr="Une image contenant cercle, intérieur&#10;&#10;Le contenu généré par l’IA peut être incorrect.">
            <a:extLst>
              <a:ext uri="{FF2B5EF4-FFF2-40B4-BE49-F238E27FC236}">
                <a16:creationId xmlns:a16="http://schemas.microsoft.com/office/drawing/2014/main" id="{03171354-2115-13AE-F25D-FD904E318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14" y="1907295"/>
            <a:ext cx="2859649" cy="1737146"/>
          </a:xfrm>
          <a:prstGeom prst="rect">
            <a:avLst/>
          </a:prstGeom>
        </p:spPr>
      </p:pic>
      <p:cxnSp>
        <p:nvCxnSpPr>
          <p:cNvPr id="33" name="Connecteur : en angle 32">
            <a:extLst>
              <a:ext uri="{FF2B5EF4-FFF2-40B4-BE49-F238E27FC236}">
                <a16:creationId xmlns:a16="http://schemas.microsoft.com/office/drawing/2014/main" id="{F1B69FD4-BC8E-3D98-2E5A-914C85C7915D}"/>
              </a:ext>
            </a:extLst>
          </p:cNvPr>
          <p:cNvCxnSpPr>
            <a:cxnSpLocks/>
          </p:cNvCxnSpPr>
          <p:nvPr/>
        </p:nvCxnSpPr>
        <p:spPr>
          <a:xfrm>
            <a:off x="7315198" y="1111044"/>
            <a:ext cx="3500284" cy="1425678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Flèche : droite 39">
            <a:extLst>
              <a:ext uri="{FF2B5EF4-FFF2-40B4-BE49-F238E27FC236}">
                <a16:creationId xmlns:a16="http://schemas.microsoft.com/office/drawing/2014/main" id="{557345C4-3578-B5F1-51A3-5DD3EBFAE9DC}"/>
              </a:ext>
            </a:extLst>
          </p:cNvPr>
          <p:cNvSpPr/>
          <p:nvPr/>
        </p:nvSpPr>
        <p:spPr>
          <a:xfrm rot="5400000">
            <a:off x="1125949" y="4057366"/>
            <a:ext cx="632439" cy="344963"/>
          </a:xfrm>
          <a:prstGeom prst="rightArrow">
            <a:avLst>
              <a:gd name="adj1" fmla="val 50000"/>
              <a:gd name="adj2" fmla="val 484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7C3252DA-303A-B78E-44B0-99E0E4023E7F}"/>
              </a:ext>
            </a:extLst>
          </p:cNvPr>
          <p:cNvSpPr/>
          <p:nvPr/>
        </p:nvSpPr>
        <p:spPr>
          <a:xfrm rot="5400000">
            <a:off x="4016972" y="4057365"/>
            <a:ext cx="632439" cy="344963"/>
          </a:xfrm>
          <a:prstGeom prst="rightArrow">
            <a:avLst>
              <a:gd name="adj1" fmla="val 50000"/>
              <a:gd name="adj2" fmla="val 484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Flèche : droite 41">
            <a:extLst>
              <a:ext uri="{FF2B5EF4-FFF2-40B4-BE49-F238E27FC236}">
                <a16:creationId xmlns:a16="http://schemas.microsoft.com/office/drawing/2014/main" id="{FDEA7585-78BD-A942-7027-655092DA03A7}"/>
              </a:ext>
            </a:extLst>
          </p:cNvPr>
          <p:cNvSpPr/>
          <p:nvPr/>
        </p:nvSpPr>
        <p:spPr>
          <a:xfrm rot="5400000">
            <a:off x="6956333" y="4057364"/>
            <a:ext cx="632439" cy="344963"/>
          </a:xfrm>
          <a:prstGeom prst="rightArrow">
            <a:avLst>
              <a:gd name="adj1" fmla="val 50000"/>
              <a:gd name="adj2" fmla="val 484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Flèche : droite 42">
            <a:extLst>
              <a:ext uri="{FF2B5EF4-FFF2-40B4-BE49-F238E27FC236}">
                <a16:creationId xmlns:a16="http://schemas.microsoft.com/office/drawing/2014/main" id="{63A4BA92-A2D6-2AE2-BCA9-8A8A88F807DC}"/>
              </a:ext>
            </a:extLst>
          </p:cNvPr>
          <p:cNvSpPr/>
          <p:nvPr/>
        </p:nvSpPr>
        <p:spPr>
          <a:xfrm rot="5400000">
            <a:off x="10239286" y="4028362"/>
            <a:ext cx="632439" cy="344963"/>
          </a:xfrm>
          <a:prstGeom prst="rightArrow">
            <a:avLst>
              <a:gd name="adj1" fmla="val 50000"/>
              <a:gd name="adj2" fmla="val 484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1DAB046-EC49-FD07-A53A-E7F7EDC8E546}"/>
              </a:ext>
            </a:extLst>
          </p:cNvPr>
          <p:cNvSpPr txBox="1"/>
          <p:nvPr/>
        </p:nvSpPr>
        <p:spPr>
          <a:xfrm>
            <a:off x="6485452" y="6432068"/>
            <a:ext cx="165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 de têtards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F1019850-5C65-9B66-BB99-9C1E3E0185DA}"/>
              </a:ext>
            </a:extLst>
          </p:cNvPr>
          <p:cNvSpPr txBox="1"/>
          <p:nvPr/>
        </p:nvSpPr>
        <p:spPr>
          <a:xfrm>
            <a:off x="721250" y="6422643"/>
            <a:ext cx="165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 de têtards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D765CC9-23F2-1ADA-9642-A67A826CAD33}"/>
              </a:ext>
            </a:extLst>
          </p:cNvPr>
          <p:cNvSpPr txBox="1"/>
          <p:nvPr/>
        </p:nvSpPr>
        <p:spPr>
          <a:xfrm>
            <a:off x="9503787" y="6418407"/>
            <a:ext cx="227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Formation de têtards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DF6541A-1FBC-547F-A61C-9E5F8427CF77}"/>
              </a:ext>
            </a:extLst>
          </p:cNvPr>
          <p:cNvSpPr txBox="1"/>
          <p:nvPr/>
        </p:nvSpPr>
        <p:spPr>
          <a:xfrm>
            <a:off x="3330983" y="6418407"/>
            <a:ext cx="227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Formation de têtards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053E325B-E780-D26A-9F29-4F4AF9902361}"/>
              </a:ext>
            </a:extLst>
          </p:cNvPr>
          <p:cNvCxnSpPr>
            <a:cxnSpLocks/>
          </p:cNvCxnSpPr>
          <p:nvPr/>
        </p:nvCxnSpPr>
        <p:spPr>
          <a:xfrm flipH="1">
            <a:off x="1554230" y="1849986"/>
            <a:ext cx="599361" cy="5188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9AB51178-5A18-F35B-7AF5-6E29A4AC993A}"/>
              </a:ext>
            </a:extLst>
          </p:cNvPr>
          <p:cNvCxnSpPr>
            <a:cxnSpLocks/>
          </p:cNvCxnSpPr>
          <p:nvPr/>
        </p:nvCxnSpPr>
        <p:spPr>
          <a:xfrm flipH="1" flipV="1">
            <a:off x="1660564" y="3323302"/>
            <a:ext cx="453371" cy="483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A4AFA1AF-2DFF-A463-AB2B-9C69A7BED403}"/>
              </a:ext>
            </a:extLst>
          </p:cNvPr>
          <p:cNvSpPr txBox="1"/>
          <p:nvPr/>
        </p:nvSpPr>
        <p:spPr>
          <a:xfrm>
            <a:off x="2078621" y="3657086"/>
            <a:ext cx="76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Ovule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B46A248C-A1B3-B17E-D3C8-978B05EE80FD}"/>
              </a:ext>
            </a:extLst>
          </p:cNvPr>
          <p:cNvSpPr txBox="1"/>
          <p:nvPr/>
        </p:nvSpPr>
        <p:spPr>
          <a:xfrm>
            <a:off x="1805532" y="1541743"/>
            <a:ext cx="102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Sperme</a:t>
            </a: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FD8B3664-3673-B960-C690-8AD2D932D71A}"/>
              </a:ext>
            </a:extLst>
          </p:cNvPr>
          <p:cNvCxnSpPr>
            <a:cxnSpLocks/>
          </p:cNvCxnSpPr>
          <p:nvPr/>
        </p:nvCxnSpPr>
        <p:spPr>
          <a:xfrm flipH="1">
            <a:off x="4617252" y="1911075"/>
            <a:ext cx="667079" cy="5841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6F810364-1639-60C9-A724-CE8EBA944866}"/>
              </a:ext>
            </a:extLst>
          </p:cNvPr>
          <p:cNvSpPr txBox="1"/>
          <p:nvPr/>
        </p:nvSpPr>
        <p:spPr>
          <a:xfrm>
            <a:off x="4900198" y="1629137"/>
            <a:ext cx="76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Ovule</a:t>
            </a:r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2CBB782E-B894-65B5-E563-4AB855129901}"/>
              </a:ext>
            </a:extLst>
          </p:cNvPr>
          <p:cNvCxnSpPr>
            <a:cxnSpLocks/>
          </p:cNvCxnSpPr>
          <p:nvPr/>
        </p:nvCxnSpPr>
        <p:spPr>
          <a:xfrm flipH="1" flipV="1">
            <a:off x="4660257" y="3419933"/>
            <a:ext cx="453371" cy="483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882C5E92-872E-E804-ED06-14C25CAF2736}"/>
              </a:ext>
            </a:extLst>
          </p:cNvPr>
          <p:cNvSpPr txBox="1"/>
          <p:nvPr/>
        </p:nvSpPr>
        <p:spPr>
          <a:xfrm>
            <a:off x="5093602" y="3773576"/>
            <a:ext cx="102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Sperme</a:t>
            </a: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DB21FEA5-F06A-2882-9C5D-E05B1007BFAE}"/>
              </a:ext>
            </a:extLst>
          </p:cNvPr>
          <p:cNvCxnSpPr>
            <a:cxnSpLocks/>
          </p:cNvCxnSpPr>
          <p:nvPr/>
        </p:nvCxnSpPr>
        <p:spPr>
          <a:xfrm>
            <a:off x="6292645" y="1059941"/>
            <a:ext cx="6784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1EA44927-7EE6-2879-978C-E7B46FC5855A}"/>
              </a:ext>
            </a:extLst>
          </p:cNvPr>
          <p:cNvSpPr txBox="1"/>
          <p:nvPr/>
        </p:nvSpPr>
        <p:spPr>
          <a:xfrm>
            <a:off x="5387367" y="869874"/>
            <a:ext cx="102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Sperme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663A6956-9C41-3A8D-7075-95706E08B22A}"/>
              </a:ext>
            </a:extLst>
          </p:cNvPr>
          <p:cNvSpPr txBox="1"/>
          <p:nvPr/>
        </p:nvSpPr>
        <p:spPr>
          <a:xfrm>
            <a:off x="7224846" y="1702810"/>
            <a:ext cx="156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Liquide filtré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C52D5436-E8D8-AA13-666C-D9DF0CB33F10}"/>
              </a:ext>
            </a:extLst>
          </p:cNvPr>
          <p:cNvSpPr txBox="1"/>
          <p:nvPr/>
        </p:nvSpPr>
        <p:spPr>
          <a:xfrm>
            <a:off x="8418946" y="464710"/>
            <a:ext cx="222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Contenu du filtre = spermatozoïdes</a:t>
            </a:r>
          </a:p>
        </p:txBody>
      </p: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161826B2-4DF2-660E-8B50-0B89856F90D4}"/>
              </a:ext>
            </a:extLst>
          </p:cNvPr>
          <p:cNvCxnSpPr>
            <a:cxnSpLocks/>
          </p:cNvCxnSpPr>
          <p:nvPr/>
        </p:nvCxnSpPr>
        <p:spPr>
          <a:xfrm flipV="1">
            <a:off x="9308049" y="3023419"/>
            <a:ext cx="976493" cy="789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1C3A8A85-9E4C-0302-9023-3DEEEB0B2F0A}"/>
              </a:ext>
            </a:extLst>
          </p:cNvPr>
          <p:cNvSpPr txBox="1"/>
          <p:nvPr/>
        </p:nvSpPr>
        <p:spPr>
          <a:xfrm>
            <a:off x="8616268" y="3657086"/>
            <a:ext cx="76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Ovule</a:t>
            </a:r>
          </a:p>
        </p:txBody>
      </p:sp>
      <p:pic>
        <p:nvPicPr>
          <p:cNvPr id="79" name="Image 78" descr="Une image contenant cercle, intérieur&#10;&#10;Le contenu généré par l’IA peut être incorrect.">
            <a:extLst>
              <a:ext uri="{FF2B5EF4-FFF2-40B4-BE49-F238E27FC236}">
                <a16:creationId xmlns:a16="http://schemas.microsoft.com/office/drawing/2014/main" id="{D5A06983-0B60-CA26-E3FF-E5D3CC172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85" y="1903708"/>
            <a:ext cx="2859649" cy="1737146"/>
          </a:xfrm>
          <a:prstGeom prst="rect">
            <a:avLst/>
          </a:prstGeom>
        </p:spPr>
      </p:pic>
      <p:sp>
        <p:nvSpPr>
          <p:cNvPr id="84" name="Flèche : droite 83">
            <a:extLst>
              <a:ext uri="{FF2B5EF4-FFF2-40B4-BE49-F238E27FC236}">
                <a16:creationId xmlns:a16="http://schemas.microsoft.com/office/drawing/2014/main" id="{B61E7E28-C424-5E5A-876C-28AA6249B130}"/>
              </a:ext>
            </a:extLst>
          </p:cNvPr>
          <p:cNvSpPr/>
          <p:nvPr/>
        </p:nvSpPr>
        <p:spPr>
          <a:xfrm rot="5400000">
            <a:off x="6959904" y="1983314"/>
            <a:ext cx="511277" cy="1060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" name="Image 91" descr="Une image contenant cercle, intérieur, vaisselle&#10;&#10;Le contenu généré par l’IA peut être incorrect.">
            <a:extLst>
              <a:ext uri="{FF2B5EF4-FFF2-40B4-BE49-F238E27FC236}">
                <a16:creationId xmlns:a16="http://schemas.microsoft.com/office/drawing/2014/main" id="{65B64712-1479-40CA-0C6B-855141D21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4" y="4466787"/>
            <a:ext cx="2768825" cy="2224685"/>
          </a:xfrm>
          <a:prstGeom prst="rect">
            <a:avLst/>
          </a:prstGeom>
        </p:spPr>
      </p:pic>
      <p:pic>
        <p:nvPicPr>
          <p:cNvPr id="93" name="Image 92" descr="Une image contenant cercle, intérieur&#10;&#10;Le contenu généré par l’IA peut être incorrect.">
            <a:extLst>
              <a:ext uri="{FF2B5EF4-FFF2-40B4-BE49-F238E27FC236}">
                <a16:creationId xmlns:a16="http://schemas.microsoft.com/office/drawing/2014/main" id="{39B3C918-B0DF-7B3B-45AE-C456663DA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78" y="4694922"/>
            <a:ext cx="2859649" cy="1737146"/>
          </a:xfrm>
          <a:prstGeom prst="rect">
            <a:avLst/>
          </a:prstGeom>
        </p:spPr>
      </p:pic>
      <p:pic>
        <p:nvPicPr>
          <p:cNvPr id="95" name="Image 94" descr="Une image contenant cercle, vaisselle&#10;&#10;Le contenu généré par l’IA peut être incorrect.">
            <a:extLst>
              <a:ext uri="{FF2B5EF4-FFF2-40B4-BE49-F238E27FC236}">
                <a16:creationId xmlns:a16="http://schemas.microsoft.com/office/drawing/2014/main" id="{A4D48AAA-183F-10B5-A355-D9C298CD3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24" y="4664357"/>
            <a:ext cx="2768825" cy="1798276"/>
          </a:xfrm>
          <a:prstGeom prst="rect">
            <a:avLst/>
          </a:prstGeom>
        </p:spPr>
      </p:pic>
      <p:pic>
        <p:nvPicPr>
          <p:cNvPr id="96" name="Image 95" descr="Une image contenant cercle, vaisselle&#10;&#10;Le contenu généré par l’IA peut être incorrect.">
            <a:extLst>
              <a:ext uri="{FF2B5EF4-FFF2-40B4-BE49-F238E27FC236}">
                <a16:creationId xmlns:a16="http://schemas.microsoft.com/office/drawing/2014/main" id="{7E60E5A9-40D9-8523-7661-3D755086D6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29" y="4668772"/>
            <a:ext cx="2768825" cy="179827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D46593B-A43B-F80E-B071-77FFC8EF2A68}"/>
              </a:ext>
            </a:extLst>
          </p:cNvPr>
          <p:cNvSpPr txBox="1"/>
          <p:nvPr/>
        </p:nvSpPr>
        <p:spPr>
          <a:xfrm>
            <a:off x="3014790" y="1371310"/>
            <a:ext cx="16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Expérience 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9B1C74-CC57-F550-3618-AFF9592361BA}"/>
              </a:ext>
            </a:extLst>
          </p:cNvPr>
          <p:cNvSpPr txBox="1"/>
          <p:nvPr/>
        </p:nvSpPr>
        <p:spPr>
          <a:xfrm>
            <a:off x="5494791" y="1367530"/>
            <a:ext cx="16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Expérience 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8A19EAB-FBCE-0FA2-0844-7D4C40546EC1}"/>
              </a:ext>
            </a:extLst>
          </p:cNvPr>
          <p:cNvSpPr txBox="1"/>
          <p:nvPr/>
        </p:nvSpPr>
        <p:spPr>
          <a:xfrm>
            <a:off x="-53083" y="1362458"/>
            <a:ext cx="16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Expérience 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65F512-7F23-EDC0-8877-3B3B8A428C3C}"/>
              </a:ext>
            </a:extLst>
          </p:cNvPr>
          <p:cNvSpPr txBox="1"/>
          <p:nvPr/>
        </p:nvSpPr>
        <p:spPr>
          <a:xfrm>
            <a:off x="9085005" y="1371310"/>
            <a:ext cx="16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Expérience 4</a:t>
            </a:r>
          </a:p>
        </p:txBody>
      </p:sp>
    </p:spTree>
    <p:extLst>
      <p:ext uri="{BB962C8B-B14F-4D97-AF65-F5344CB8AC3E}">
        <p14:creationId xmlns:p14="http://schemas.microsoft.com/office/powerpoint/2010/main" val="5184595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89</Words>
  <Application>Microsoft Office PowerPoint</Application>
  <PresentationFormat>Grand écran</PresentationFormat>
  <Paragraphs>26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CLAUDE PERRIN</dc:creator>
  <cp:lastModifiedBy>CLAUDE PERRIN</cp:lastModifiedBy>
  <cp:revision>15</cp:revision>
  <dcterms:created xsi:type="dcterms:W3CDTF">2025-06-18T10:37:22Z</dcterms:created>
  <dcterms:modified xsi:type="dcterms:W3CDTF">2025-06-25T12:12:48Z</dcterms:modified>
</cp:coreProperties>
</file>